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8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94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30/01/2014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Z:\cin\estudos\100709_ppt_cin_claro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3284538"/>
            <a:ext cx="6048375" cy="20415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143000"/>
            <a:ext cx="7772400" cy="1736725"/>
          </a:xfrm>
        </p:spPr>
        <p:txBody>
          <a:bodyPr anchor="b"/>
          <a:lstStyle>
            <a:lvl1pPr>
              <a:defRPr>
                <a:effectLst/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2900" y="188913"/>
            <a:ext cx="1982788" cy="61356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4538" y="188913"/>
            <a:ext cx="5795962" cy="61356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0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67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7238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92663" y="1700213"/>
            <a:ext cx="3883025" cy="4624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1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5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7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2715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474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Z:\cin\estudos\papelaria_institucional\ppt_cin_claro02_produca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88913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</a:t>
            </a:r>
            <a:br>
              <a:rPr lang="pt-BR" smtClean="0"/>
            </a:br>
            <a:r>
              <a:rPr lang="pt-BR" smtClean="0"/>
              <a:t>do título mestre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00213"/>
            <a:ext cx="7918450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Integração Numérica</a:t>
            </a:r>
            <a:br>
              <a:rPr lang="pt-BR" sz="4400" dirty="0" smtClean="0"/>
            </a:br>
            <a:r>
              <a:rPr lang="pt-BR" sz="4400" dirty="0" smtClean="0"/>
              <a:t>Simpson – Erro nos métodos</a:t>
            </a:r>
            <a:endParaRPr lang="pt-BR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4124672"/>
            <a:ext cx="4672608" cy="888504"/>
          </a:xfrm>
        </p:spPr>
        <p:txBody>
          <a:bodyPr/>
          <a:lstStyle/>
          <a:p>
            <a:pPr algn="ctr"/>
            <a:r>
              <a:rPr lang="pt-BR" dirty="0" smtClean="0"/>
              <a:t>Prof. Rafael Mesquita</a:t>
            </a:r>
          </a:p>
          <a:p>
            <a:pPr algn="ctr"/>
            <a:r>
              <a:rPr lang="pt-BR" dirty="0" smtClean="0"/>
              <a:t>rgm@cin.ufpe.br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6.2 -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00808"/>
            <a:ext cx="8877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Usando a regra de Simpson para 7 pontos, calcular: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Solução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1866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210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–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781550" cy="1209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1009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33" y="3009446"/>
            <a:ext cx="3067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6" y="3485932"/>
            <a:ext cx="443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6" y="4095532"/>
            <a:ext cx="3524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1" y="4941168"/>
            <a:ext cx="67230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8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nos métodos dos trapézios e de Simpson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</a:p>
          <a:p>
            <a:pPr lvl="1"/>
            <a:r>
              <a:rPr lang="pt-BR" dirty="0" smtClean="0"/>
              <a:t>Determinar um valor máximo para o erro cometido em cada um dos métodos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7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nos métodos dos trapézios e de Simpson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No método dos trapézios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latin typeface="Cambria Math"/>
                          </a:rPr>
                          <m:t>|</m:t>
                        </m:r>
                        <m:r>
                          <a:rPr lang="pt-BR" sz="32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pt-BR" sz="32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pt-BR" sz="3200" b="1" i="1" smtClean="0">
                        <a:latin typeface="Cambria Math"/>
                      </a:rPr>
                      <m:t>|≤</m:t>
                    </m:r>
                    <m:f>
                      <m:f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b="1" i="1" smtClean="0">
                            <a:latin typeface="Cambria Math"/>
                          </a:rPr>
                          <m:t>𝒏</m:t>
                        </m:r>
                        <m:sSup>
                          <m:sSupPr>
                            <m:ctrlPr>
                              <a:rPr lang="pt-B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2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pt-BR" sz="3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pt-BR" sz="3200" b="1" i="1" smtClean="0">
                            <a:latin typeface="Cambria Math"/>
                          </a:rPr>
                          <m:t>𝟏𝟐</m:t>
                        </m:r>
                      </m:den>
                    </m:f>
                    <m:sSub>
                      <m:sSub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pt-BR" sz="32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pt-BR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: número de subintervalos utilizados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pt-BR" dirty="0" smtClean="0"/>
                  <a:t>: distância entre cada par de pontos consecutivos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sz="24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BR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≤</m:t>
                          </m:r>
                          <m:r>
                            <a:rPr lang="pt-BR" sz="2400" i="1">
                              <a:latin typeface="Cambria Math"/>
                            </a:rPr>
                            <m:t>𝑚</m:t>
                          </m:r>
                          <m:r>
                            <a:rPr lang="pt-BR" sz="2400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mr>
                    </m:m>
                    <m:r>
                      <a:rPr lang="pt-BR" sz="2400" b="0" i="1" smtClean="0">
                        <a:latin typeface="Cambria Math"/>
                      </a:rPr>
                      <m:t>|</m:t>
                    </m:r>
                    <m:r>
                      <a:rPr lang="pt-BR" sz="2400" b="0" i="1" smtClean="0">
                        <a:latin typeface="Cambria Math"/>
                      </a:rPr>
                      <m:t>𝑓</m:t>
                    </m:r>
                    <m:r>
                      <a:rPr lang="pt-BR" sz="2400" b="0" i="1" smtClean="0">
                        <a:latin typeface="Cambria Math"/>
                      </a:rPr>
                      <m:t>′′(</m:t>
                    </m:r>
                    <m:r>
                      <a:rPr lang="pt-BR" sz="2400" b="0" i="1" smtClean="0">
                        <a:latin typeface="Cambria Math"/>
                      </a:rPr>
                      <m:t>𝑚</m:t>
                    </m:r>
                    <m:r>
                      <a:rPr lang="pt-BR" sz="2400" b="0" i="1" smtClean="0">
                        <a:latin typeface="Cambria Math"/>
                      </a:rPr>
                      <m:t>)|</m:t>
                    </m:r>
                  </m:oMath>
                </a14:m>
                <a:endParaRPr lang="pt-BR" sz="2400" dirty="0" smtClean="0"/>
              </a:p>
              <a:p>
                <a:pPr lvl="1"/>
                <a:endParaRPr lang="pt-BR" b="1" dirty="0" smtClean="0"/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2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nos métodos dos trapézios e de Simpson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No método de Simpson</a:t>
                </a:r>
              </a:p>
              <a:p>
                <a14:m>
                  <m:oMath xmlns:m="http://schemas.openxmlformats.org/officeDocument/2006/math">
                    <m:r>
                      <a:rPr lang="pt-BR" sz="3200" b="1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pt-BR" sz="32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pt-BR" sz="3200" b="1" i="1" smtClean="0">
                        <a:latin typeface="Cambria Math"/>
                      </a:rPr>
                      <m:t>|≤</m:t>
                    </m:r>
                    <m:f>
                      <m:f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b="1" i="1" smtClean="0">
                            <a:latin typeface="Cambria Math"/>
                          </a:rPr>
                          <m:t>𝒏</m:t>
                        </m:r>
                        <m:sSup>
                          <m:sSupPr>
                            <m:ctrlPr>
                              <a:rPr lang="pt-BR" sz="3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32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pt-BR" sz="3200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pt-BR" sz="3200" b="1" i="1" smtClean="0">
                            <a:latin typeface="Cambria Math"/>
                          </a:rPr>
                          <m:t>𝟏𝟖𝟎</m:t>
                        </m:r>
                      </m:den>
                    </m:f>
                    <m:sSub>
                      <m:sSubPr>
                        <m:ctrlPr>
                          <a:rPr lang="pt-BR" sz="3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pt-BR" sz="32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endParaRPr lang="pt-BR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: número de subintervalos utilizados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pt-BR" dirty="0" smtClean="0"/>
                  <a:t>: distância entre cada par de pontos consecutivos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sz="24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BR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á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latin typeface="Cambria Math"/>
                            </a:rPr>
                            <m:t>≤</m:t>
                          </m:r>
                          <m:r>
                            <a:rPr lang="pt-BR" sz="2400" i="1">
                              <a:latin typeface="Cambria Math"/>
                            </a:rPr>
                            <m:t>𝑚</m:t>
                          </m:r>
                          <m:r>
                            <a:rPr lang="pt-BR" sz="2400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mr>
                    </m:m>
                    <m:r>
                      <a:rPr lang="pt-BR" sz="2400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pt-BR" sz="2400" b="0" i="1" smtClean="0">
                            <a:latin typeface="Cambria Math"/>
                          </a:rPr>
                          <m:t>(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𝑖𝑣</m:t>
                        </m:r>
                        <m:r>
                          <a:rPr lang="pt-BR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sz="2400" b="0" i="1" smtClean="0">
                        <a:latin typeface="Cambria Math"/>
                      </a:rPr>
                      <m:t>(</m:t>
                    </m:r>
                    <m:r>
                      <a:rPr lang="pt-BR" sz="2400" b="0" i="1" smtClean="0">
                        <a:latin typeface="Cambria Math"/>
                      </a:rPr>
                      <m:t>𝑚</m:t>
                    </m:r>
                    <m:r>
                      <a:rPr lang="pt-BR" sz="2400" b="0" i="1" smtClean="0">
                        <a:latin typeface="Cambria Math"/>
                      </a:rPr>
                      <m:t>)|</m:t>
                    </m:r>
                  </m:oMath>
                </a14:m>
                <a:endParaRPr lang="pt-BR" sz="2400" dirty="0" smtClean="0"/>
              </a:p>
              <a:p>
                <a:pPr lvl="1"/>
                <a:endParaRPr lang="pt-BR" b="1" dirty="0" smtClean="0"/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2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nos métodos dos trapézios e de Simpson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412777"/>
                <a:ext cx="7918450" cy="4911824"/>
              </a:xfrm>
            </p:spPr>
            <p:txBody>
              <a:bodyPr/>
              <a:lstStyle/>
              <a:p>
                <a:r>
                  <a:rPr lang="pt-BR" dirty="0" smtClean="0"/>
                  <a:t>Exemplo:Determine os erros cometidos pelos métodos dos trapézios e de simpson no cálculo da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𝟔</m:t>
                        </m:r>
                      </m:sup>
                      <m:e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pt-BR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pt-BR" dirty="0" smtClean="0"/>
                  <a:t> usando 7 pontos no intervalo [0,0;0,6]:</a:t>
                </a:r>
              </a:p>
              <a:p>
                <a:r>
                  <a:rPr lang="pt-BR" b="0" dirty="0" smtClean="0"/>
                  <a:t>Trapézios:</a:t>
                </a:r>
              </a:p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|</m:t>
                    </m:r>
                    <m:r>
                      <a:rPr lang="pt-BR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𝒏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𝟏𝟐</m:t>
                        </m:r>
                      </m:den>
                    </m:f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sz="20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BR" sz="2000" i="1">
                              <a:latin typeface="Cambria Math"/>
                            </a:rPr>
                            <m:t>𝑚</m:t>
                          </m:r>
                          <m:r>
                            <a:rPr lang="pt-BR" sz="2000" i="1">
                              <a:latin typeface="Cambria Math"/>
                            </a:rPr>
                            <m:t>á</m:t>
                          </m:r>
                          <m:r>
                            <a:rPr lang="pt-BR" sz="2000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000" i="1">
                              <a:latin typeface="Cambria Math"/>
                            </a:rPr>
                            <m:t>≤</m:t>
                          </m:r>
                          <m:r>
                            <a:rPr lang="pt-BR" sz="2000" i="1">
                              <a:latin typeface="Cambria Math"/>
                            </a:rPr>
                            <m:t>𝑚</m:t>
                          </m:r>
                          <m:r>
                            <a:rPr lang="pt-BR" sz="2000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mr>
                    </m:m>
                    <m:d>
                      <m:dPr>
                        <m:begChr m:val="|"/>
                        <m:endChr m:val="|"/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sz="2000" b="0" i="1" smtClean="0">
                            <a:latin typeface="Cambria Math"/>
                          </a:rPr>
                          <m:t>0,6</m:t>
                        </m:r>
                      </m:sup>
                    </m:sSup>
                  </m:oMath>
                </a14:m>
                <a:endParaRPr lang="pt-BR" sz="2000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|≤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𝟔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pt-BR" i="1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≤</m:t>
                    </m:r>
                    <m:r>
                      <a:rPr lang="pt-BR" b="1" i="1" smtClean="0">
                        <a:latin typeface="Cambria Math"/>
                      </a:rPr>
                      <m:t>𝟗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𝟏𝟏𝟎𝟓𝟗𝟒𝟎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/>
              </a:p>
              <a:p>
                <a:pPr lvl="1"/>
                <a:endParaRPr lang="pt-BR" b="0" dirty="0" smtClean="0"/>
              </a:p>
              <a:p>
                <a:pPr lvl="1"/>
                <a:endParaRPr lang="pt-BR" b="1" dirty="0" smtClean="0"/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412777"/>
                <a:ext cx="7918450" cy="4911824"/>
              </a:xfrm>
              <a:blipFill rotWithShape="1">
                <a:blip r:embed="rId2"/>
                <a:stretch>
                  <a:fillRect l="-616" t="-993" r="-24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0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nos métodos dos trapézios e de Simpson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412777"/>
                <a:ext cx="7918450" cy="4911824"/>
              </a:xfrm>
            </p:spPr>
            <p:txBody>
              <a:bodyPr/>
              <a:lstStyle/>
              <a:p>
                <a:r>
                  <a:rPr lang="pt-BR" dirty="0" smtClean="0"/>
                  <a:t>Exemplo:Determine os erros cometidos pelos métodos dos trapézios e de simpson no cálculo da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𝟔</m:t>
                        </m:r>
                      </m:sup>
                      <m:e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pt-BR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pt-BR" dirty="0" smtClean="0"/>
                  <a:t> usando 7 pontos no intervalo [0,0;0,6]:</a:t>
                </a:r>
              </a:p>
              <a:p>
                <a:r>
                  <a:rPr lang="pt-BR" b="0" dirty="0" smtClean="0"/>
                  <a:t>Simpson:</a:t>
                </a:r>
              </a:p>
              <a:p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|</m:t>
                    </m:r>
                    <m:r>
                      <a:rPr lang="pt-BR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𝒏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𝟖𝟎</m:t>
                        </m:r>
                      </m:den>
                    </m:f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endParaRPr lang="pt-BR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pt-BR" sz="20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pt-BR" sz="2000" i="1">
                              <a:latin typeface="Cambria Math"/>
                            </a:rPr>
                            <m:t>𝑚</m:t>
                          </m:r>
                          <m:r>
                            <a:rPr lang="pt-BR" sz="2000" i="1">
                              <a:latin typeface="Cambria Math"/>
                            </a:rPr>
                            <m:t>á</m:t>
                          </m:r>
                          <m:r>
                            <a:rPr lang="pt-BR" sz="2000" i="1">
                              <a:latin typeface="Cambria Math"/>
                            </a:rPr>
                            <m:t>𝑥</m:t>
                          </m:r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000" i="1">
                              <a:latin typeface="Cambria Math"/>
                            </a:rPr>
                            <m:t>≤</m:t>
                          </m:r>
                          <m:r>
                            <a:rPr lang="pt-BR" sz="2000" i="1">
                              <a:latin typeface="Cambria Math"/>
                            </a:rPr>
                            <m:t>𝑚</m:t>
                          </m:r>
                          <m:r>
                            <a:rPr lang="pt-BR" sz="2000" i="1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mr>
                    </m:m>
                    <m:d>
                      <m:dPr>
                        <m:begChr m:val="|"/>
                        <m:endChr m:val="|"/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t-BR" sz="2000" b="0" i="1" smtClean="0">
                                <a:latin typeface="Cambria Math"/>
                              </a:rPr>
                              <m:t>𝑖𝑣</m:t>
                            </m:r>
                            <m:r>
                              <a:rPr lang="pt-BR" sz="2000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sz="2000" b="0" i="1" smtClean="0">
                            <a:latin typeface="Cambria Math"/>
                          </a:rPr>
                          <m:t>0,6</m:t>
                        </m:r>
                      </m:sup>
                    </m:sSup>
                  </m:oMath>
                </a14:m>
                <a:endParaRPr lang="pt-BR" sz="2000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|≤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𝟔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BR" i="1">
                            <a:latin typeface="Cambria Math"/>
                          </a:rPr>
                          <m:t>𝟎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pt-BR" i="1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𝟖𝟎</m:t>
                        </m:r>
                      </m:den>
                    </m:f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≤</m:t>
                    </m:r>
                    <m:r>
                      <a:rPr lang="pt-BR" b="1" i="1" smtClean="0">
                        <a:latin typeface="Cambria Math"/>
                      </a:rPr>
                      <m:t>𝟔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𝟎𝟕𝟑𝟕𝟐𝟗𝟒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</m:oMath>
                </a14:m>
                <a:endParaRPr lang="pt-BR" dirty="0"/>
              </a:p>
              <a:p>
                <a:pPr lvl="1"/>
                <a:endParaRPr lang="pt-BR" b="0" dirty="0" smtClean="0"/>
              </a:p>
              <a:p>
                <a:pPr lvl="1"/>
                <a:endParaRPr lang="pt-BR" b="1" dirty="0" smtClean="0"/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412777"/>
                <a:ext cx="7918450" cy="4911824"/>
              </a:xfrm>
              <a:blipFill rotWithShape="1">
                <a:blip r:embed="rId2"/>
                <a:stretch>
                  <a:fillRect l="-616" t="-993" r="-24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0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Santos, J.D.; Silva, Z. C. Métodos Numéricos, Ed. Universitária UFPE. 3ª ed. Recife-PE, 2010.</a:t>
            </a:r>
          </a:p>
          <a:p>
            <a:r>
              <a:rPr lang="pt-BR" dirty="0" err="1" smtClean="0"/>
              <a:t>Cuminato</a:t>
            </a:r>
            <a:r>
              <a:rPr lang="pt-BR" dirty="0" smtClean="0"/>
              <a:t>, J.A. </a:t>
            </a:r>
            <a:r>
              <a:rPr lang="pt-BR" dirty="0" err="1" smtClean="0"/>
              <a:t>Cálcuo</a:t>
            </a:r>
            <a:r>
              <a:rPr lang="pt-BR" dirty="0" smtClean="0"/>
              <a:t> Numérico. Notas </a:t>
            </a:r>
            <a:r>
              <a:rPr lang="pt-BR" dirty="0"/>
              <a:t>de Aula ICMC/USP. </a:t>
            </a:r>
            <a:r>
              <a:rPr lang="pt-BR" dirty="0" smtClean="0"/>
              <a:t>Disponível em: http</a:t>
            </a:r>
            <a:r>
              <a:rPr lang="pt-BR" dirty="0"/>
              <a:t>://www.ceunes.ufes.br/downloads/2/riedsonb-Apostila%20-%20Cuminato.pdf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238" y="1196752"/>
            <a:ext cx="7918450" cy="5127849"/>
          </a:xfrm>
        </p:spPr>
        <p:txBody>
          <a:bodyPr/>
          <a:lstStyle/>
          <a:p>
            <a:r>
              <a:rPr lang="pt-BR" dirty="0" smtClean="0"/>
              <a:t>O </a:t>
            </a:r>
            <a:r>
              <a:rPr lang="pt-BR" dirty="0" smtClean="0"/>
              <a:t>método de Simpson se propõe a </a:t>
            </a:r>
            <a:r>
              <a:rPr lang="pt-BR" dirty="0" smtClean="0"/>
              <a:t>alcançar</a:t>
            </a:r>
            <a:r>
              <a:rPr lang="pt-BR" dirty="0" smtClean="0"/>
              <a:t> </a:t>
            </a:r>
            <a:r>
              <a:rPr lang="pt-BR" dirty="0" smtClean="0"/>
              <a:t>uma melhor precisão </a:t>
            </a:r>
            <a:r>
              <a:rPr lang="pt-BR" dirty="0" smtClean="0"/>
              <a:t>em relação ao método dos trapézios</a:t>
            </a:r>
          </a:p>
          <a:p>
            <a:r>
              <a:rPr lang="pt-BR" dirty="0"/>
              <a:t>S</a:t>
            </a:r>
            <a:r>
              <a:rPr lang="pt-BR" dirty="0" smtClean="0"/>
              <a:t>ão </a:t>
            </a:r>
            <a:r>
              <a:rPr lang="pt-BR" dirty="0" smtClean="0"/>
              <a:t>usadas partes de parábolas para aproximar a curva a ser </a:t>
            </a:r>
            <a:r>
              <a:rPr lang="pt-BR" dirty="0" smtClean="0"/>
              <a:t>integrada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7729218" cy="8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75235"/>
            <a:ext cx="5066333" cy="25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57238" y="1340769"/>
                <a:ext cx="7918450" cy="4983832"/>
              </a:xfrm>
            </p:spPr>
            <p:txBody>
              <a:bodyPr/>
              <a:lstStyle/>
              <a:p>
                <a:r>
                  <a:rPr lang="pt-BR" dirty="0" smtClean="0"/>
                  <a:t>n </a:t>
                </a:r>
                <a:r>
                  <a:rPr lang="pt-BR" dirty="0" smtClean="0"/>
                  <a:t>tem que ser par, pois são somados dois subintervalos por </a:t>
                </a:r>
                <a:r>
                  <a:rPr lang="pt-BR" dirty="0" smtClean="0"/>
                  <a:t>vez</a:t>
                </a:r>
                <a:endParaRPr lang="pt-BR" dirty="0" smtClean="0"/>
              </a:p>
              <a:p>
                <a:r>
                  <a:rPr lang="pt-BR" dirty="0"/>
                  <a:t>Usando o método de Newton-Cotes no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temos </a:t>
                </a:r>
                <a:endParaRPr lang="pt-BR" dirty="0" smtClean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𝒅𝒙</m:t>
                        </m:r>
                        <m:r>
                          <a:rPr lang="pt-BR" b="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b="0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b="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b="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b="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0" i="1">
                                <a:latin typeface="Cambria Math"/>
                              </a:rPr>
                              <m:t>+</m:t>
                            </m:r>
                            <m:r>
                              <a:rPr lang="pt-BR" b="0" i="1">
                                <a:latin typeface="Cambria Math"/>
                              </a:rPr>
                              <m:t>𝑇</m:t>
                            </m:r>
                          </m:e>
                        </m:nary>
                      </m:e>
                    </m:nary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pt-BR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𝒅𝒙</m:t>
                        </m:r>
                        <m:r>
                          <a:rPr lang="pt-BR" b="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b="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b="0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b="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b="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b="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b="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b="0" i="1">
                                <a:latin typeface="Cambria Math"/>
                              </a:rPr>
                              <m:t>+</m:t>
                            </m:r>
                            <m:r>
                              <a:rPr lang="pt-BR" b="0" i="1">
                                <a:latin typeface="Cambria Math"/>
                              </a:rPr>
                              <m:t>𝑇</m:t>
                            </m:r>
                          </m:e>
                        </m:nary>
                      </m:e>
                    </m:nary>
                  </m:oMath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340769"/>
                <a:ext cx="7918450" cy="4983832"/>
              </a:xfrm>
              <a:blipFill rotWithShape="1">
                <a:blip r:embed="rId2"/>
                <a:stretch>
                  <a:fillRect l="-616" t="-9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2" y="4396266"/>
            <a:ext cx="76295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0" y="5301208"/>
            <a:ext cx="7477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238" y="5877272"/>
            <a:ext cx="7918450" cy="44732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571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140968"/>
            <a:ext cx="7581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0" y="1728788"/>
            <a:ext cx="87820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49" y="2862263"/>
            <a:ext cx="5457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4" y="3680527"/>
            <a:ext cx="4953000" cy="1419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6" y="5301208"/>
            <a:ext cx="7462986" cy="11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Outro caminho:</a:t>
            </a:r>
          </a:p>
          <a:p>
            <a:pPr lvl="1"/>
            <a:r>
              <a:rPr lang="pt-BR" dirty="0" smtClean="0"/>
              <a:t>Encontrar o polinômio e integrá-lo.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908080"/>
            <a:ext cx="8963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012980"/>
            <a:ext cx="8896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356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238" y="5229200"/>
            <a:ext cx="7918450" cy="10954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4" y="1700808"/>
            <a:ext cx="8810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2" y="2780928"/>
            <a:ext cx="89344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64198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Simpson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28800"/>
            <a:ext cx="8782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6.2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56792"/>
            <a:ext cx="88011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7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0304123305_cin_ppt_claro_producao">
  <a:themeElements>
    <a:clrScheme name="Tema do Offic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Tema do Offic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</TotalTime>
  <Words>674</Words>
  <Application>Microsoft Office PowerPoint</Application>
  <PresentationFormat>On-screen Show (4:3)</PresentationFormat>
  <Paragraphs>61</Paragraphs>
  <Slides>18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20100304123305_cin_ppt_claro_producao</vt:lpstr>
      <vt:lpstr>Integração Numérica Simpson – Erro nos métodos</vt:lpstr>
      <vt:lpstr>Método de Simpson</vt:lpstr>
      <vt:lpstr>Método de Simpson</vt:lpstr>
      <vt:lpstr>Método de Simpson</vt:lpstr>
      <vt:lpstr>Método de Simpson</vt:lpstr>
      <vt:lpstr>Método de Simpson</vt:lpstr>
      <vt:lpstr>Método de Simpson</vt:lpstr>
      <vt:lpstr>Método de Simpson</vt:lpstr>
      <vt:lpstr>Exemplo 6.2</vt:lpstr>
      <vt:lpstr>Exemplo 6.2 - Solução</vt:lpstr>
      <vt:lpstr>Exercício</vt:lpstr>
      <vt:lpstr>Exercício – Solução</vt:lpstr>
      <vt:lpstr>Erros nos métodos dos trapézios e de Simpson</vt:lpstr>
      <vt:lpstr>Erros nos métodos dos trapézios e de Simpson</vt:lpstr>
      <vt:lpstr>Erros nos métodos dos trapézios e de Simpson</vt:lpstr>
      <vt:lpstr>Erros nos métodos dos trapézios e de Simpson</vt:lpstr>
      <vt:lpstr>Erros nos métodos dos trapézios e de Simpson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rafael</cp:lastModifiedBy>
  <cp:revision>145</cp:revision>
  <dcterms:created xsi:type="dcterms:W3CDTF">2011-05-19T13:32:59Z</dcterms:created>
  <dcterms:modified xsi:type="dcterms:W3CDTF">2014-01-30T15:00:32Z</dcterms:modified>
</cp:coreProperties>
</file>